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5"/>
  </p:notesMasterIdLst>
  <p:sldIdLst>
    <p:sldId id="329" r:id="rId3"/>
    <p:sldId id="256" r:id="rId4"/>
    <p:sldId id="257" r:id="rId5"/>
    <p:sldId id="264" r:id="rId6"/>
    <p:sldId id="267" r:id="rId7"/>
    <p:sldId id="343" r:id="rId8"/>
    <p:sldId id="362" r:id="rId9"/>
    <p:sldId id="385" r:id="rId10"/>
    <p:sldId id="386" r:id="rId11"/>
    <p:sldId id="367" r:id="rId12"/>
    <p:sldId id="374" r:id="rId13"/>
    <p:sldId id="375" r:id="rId14"/>
    <p:sldId id="364" r:id="rId15"/>
    <p:sldId id="390" r:id="rId16"/>
    <p:sldId id="387" r:id="rId17"/>
    <p:sldId id="388" r:id="rId18"/>
    <p:sldId id="389" r:id="rId19"/>
    <p:sldId id="391" r:id="rId20"/>
    <p:sldId id="392" r:id="rId21"/>
    <p:sldId id="394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7" r:id="rId30"/>
    <p:sldId id="403" r:id="rId31"/>
    <p:sldId id="404" r:id="rId32"/>
    <p:sldId id="405" r:id="rId33"/>
    <p:sldId id="406" r:id="rId34"/>
    <p:sldId id="379" r:id="rId35"/>
    <p:sldId id="395" r:id="rId36"/>
    <p:sldId id="393" r:id="rId37"/>
    <p:sldId id="268" r:id="rId38"/>
    <p:sldId id="283" r:id="rId39"/>
    <p:sldId id="352" r:id="rId40"/>
    <p:sldId id="354" r:id="rId41"/>
    <p:sldId id="290" r:id="rId42"/>
    <p:sldId id="285" r:id="rId43"/>
    <p:sldId id="291" r:id="rId44"/>
    <p:sldId id="292" r:id="rId45"/>
    <p:sldId id="293" r:id="rId46"/>
    <p:sldId id="288" r:id="rId47"/>
    <p:sldId id="289" r:id="rId48"/>
    <p:sldId id="294" r:id="rId49"/>
    <p:sldId id="353" r:id="rId50"/>
    <p:sldId id="295" r:id="rId51"/>
    <p:sldId id="298" r:id="rId52"/>
    <p:sldId id="299" r:id="rId53"/>
    <p:sldId id="323" r:id="rId54"/>
    <p:sldId id="324" r:id="rId55"/>
    <p:sldId id="302" r:id="rId56"/>
    <p:sldId id="355" r:id="rId57"/>
    <p:sldId id="330" r:id="rId58"/>
    <p:sldId id="273" r:id="rId59"/>
    <p:sldId id="275" r:id="rId60"/>
    <p:sldId id="357" r:id="rId61"/>
    <p:sldId id="332" r:id="rId62"/>
    <p:sldId id="333" r:id="rId63"/>
    <p:sldId id="334" r:id="rId64"/>
    <p:sldId id="335" r:id="rId65"/>
    <p:sldId id="336" r:id="rId66"/>
    <p:sldId id="342" r:id="rId67"/>
    <p:sldId id="337" r:id="rId68"/>
    <p:sldId id="340" r:id="rId69"/>
    <p:sldId id="279" r:id="rId70"/>
    <p:sldId id="358" r:id="rId71"/>
    <p:sldId id="359" r:id="rId72"/>
    <p:sldId id="360" r:id="rId73"/>
    <p:sldId id="361" r:id="rId7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294" y="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5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EC87AAF-65CC-43AE-8CEF-3CDAC40FA285}" type="datetimeFigureOut">
              <a:rPr lang="en-US"/>
              <a:pPr>
                <a:defRPr/>
              </a:pPr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76766DA-5C40-4BAF-92F9-A38BB88B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03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rice.edu/mtpe/atmo/atmosphere/topics/ozone/o3_dobson.html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Dobson units explanation (very</a:t>
            </a:r>
            <a:r>
              <a:rPr lang="en-US" baseline="0" dirty="0" smtClean="0"/>
              <a:t> good): </a:t>
            </a:r>
            <a:r>
              <a:rPr lang="en-US" dirty="0" smtClean="0">
                <a:hlinkClick r:id="rId3"/>
              </a:rPr>
              <a:t>http://earth.rice.edu/mtpe/atmo/atmosphere/topics/ozone/o3_dobson.html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6766DA-5C40-4BAF-92F9-A38BB88BD76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658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114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327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08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24800"/>
            <a:ext cx="130032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896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4561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45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60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681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581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8185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9288"/>
            <a:ext cx="130032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906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61675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89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823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4261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389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586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10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3030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382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9340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70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sphotos-b.xx.fbcdn.net/hphotos-prn1/76294_10152163638495179_3510897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7" y="990600"/>
            <a:ext cx="11505693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1335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672883"/>
          </a:xfrm>
        </p:spPr>
        <p:txBody>
          <a:bodyPr/>
          <a:lstStyle/>
          <a:p>
            <a:r>
              <a:rPr lang="en-US" sz="6000" dirty="0" smtClean="0"/>
              <a:t>We Don’t Need a Bigger Boat</a:t>
            </a:r>
            <a:endParaRPr lang="en-US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6883"/>
            <a:ext cx="13004800" cy="782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36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0240" y="27093"/>
            <a:ext cx="11704320" cy="1273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Aerostat</a:t>
            </a:r>
            <a:endParaRPr lang="en-US" dirty="0"/>
          </a:p>
        </p:txBody>
      </p:sp>
      <p:pic>
        <p:nvPicPr>
          <p:cNvPr id="4098" name="Picture 2" descr="police kingfisher ltas deploy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9681"/>
            <a:ext cx="7802881" cy="72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0" y="2275840"/>
            <a:ext cx="5825067" cy="74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02" y="1083735"/>
            <a:ext cx="8869879" cy="325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42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73" y="0"/>
            <a:ext cx="6719147" cy="97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625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44063"/>
            <a:ext cx="11704320" cy="1625600"/>
          </a:xfrm>
        </p:spPr>
        <p:txBody>
          <a:bodyPr/>
          <a:lstStyle/>
          <a:p>
            <a:r>
              <a:rPr lang="en-US" dirty="0" smtClean="0"/>
              <a:t>Aerostat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625601"/>
            <a:ext cx="12029440" cy="7087165"/>
          </a:xfrm>
        </p:spPr>
        <p:txBody>
          <a:bodyPr>
            <a:normAutofit/>
          </a:bodyPr>
          <a:lstStyle/>
          <a:p>
            <a:r>
              <a:rPr lang="en-US" dirty="0" smtClean="0"/>
              <a:t>Two “campaigns” </a:t>
            </a:r>
          </a:p>
          <a:p>
            <a:pPr lvl="1"/>
            <a:r>
              <a:rPr lang="en-US" dirty="0" smtClean="0"/>
              <a:t>Winter inversions</a:t>
            </a:r>
          </a:p>
          <a:p>
            <a:pPr lvl="1"/>
            <a:r>
              <a:rPr lang="en-US" dirty="0" smtClean="0"/>
              <a:t>Summer ozone</a:t>
            </a:r>
          </a:p>
          <a:p>
            <a:r>
              <a:rPr lang="en-US" dirty="0" smtClean="0"/>
              <a:t>Initial heights 500’ or 1000’, </a:t>
            </a:r>
            <a:r>
              <a:rPr lang="en-US" sz="4000" dirty="0"/>
              <a:t>future: 1km (3,300’)</a:t>
            </a:r>
            <a:endParaRPr lang="en-US" dirty="0" smtClean="0"/>
          </a:p>
          <a:p>
            <a:r>
              <a:rPr lang="en-US" dirty="0" smtClean="0"/>
              <a:t>Winter Air Measurements </a:t>
            </a:r>
            <a:r>
              <a:rPr lang="en-US" sz="3400" dirty="0"/>
              <a:t>(Bold= sensors are ready.)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95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727200"/>
          </a:xfrm>
        </p:spPr>
        <p:txBody>
          <a:bodyPr/>
          <a:lstStyle/>
          <a:p>
            <a:r>
              <a:rPr lang="en-US" dirty="0" smtClean="0"/>
              <a:t>Sensor Suite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95655"/>
              </p:ext>
            </p:extLst>
          </p:nvPr>
        </p:nvGraphicFramePr>
        <p:xfrm>
          <a:off x="1930400" y="2362200"/>
          <a:ext cx="89916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897"/>
                <a:gridCol w="3148075"/>
                <a:gridCol w="25096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Sensor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Operational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Calibration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104503" marR="1045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PM2.5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US" sz="2400" dirty="0" smtClean="0"/>
                        <a:t> 0.6%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rms</a:t>
                      </a:r>
                      <a:r>
                        <a:rPr lang="en-US" sz="2400" baseline="0" dirty="0" smtClean="0"/>
                        <a:t> FS error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Secondary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</a:t>
                      </a:r>
                      <a:r>
                        <a:rPr lang="en-US" sz="2400" baseline="-25000" dirty="0" smtClean="0"/>
                        <a:t>2</a:t>
                      </a:r>
                      <a:endParaRPr lang="en-US" sz="2400" baseline="-25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US" sz="2400" dirty="0" smtClean="0"/>
                        <a:t> 4%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rms</a:t>
                      </a:r>
                      <a:r>
                        <a:rPr lang="en-US" sz="2400" baseline="0" dirty="0" smtClean="0"/>
                        <a:t> FS error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UDAQ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</a:t>
                      </a:r>
                      <a:r>
                        <a:rPr lang="en-US" sz="2400" baseline="-25000" dirty="0" smtClean="0"/>
                        <a:t>3</a:t>
                      </a:r>
                      <a:r>
                        <a:rPr lang="en-US" sz="2400" dirty="0" smtClean="0"/>
                        <a:t>, Solid State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US" sz="2400" dirty="0" smtClean="0"/>
                        <a:t> 3%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rms</a:t>
                      </a:r>
                      <a:r>
                        <a:rPr lang="en-US" sz="2400" baseline="0" dirty="0" smtClean="0"/>
                        <a:t> FS error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marL="0" marR="0" indent="0" algn="ctr" defTabSz="990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UDAQ</a:t>
                      </a:r>
                    </a:p>
                  </a:txBody>
                  <a:tcPr marL="104503" marR="104503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</a:t>
                      </a:r>
                      <a:r>
                        <a:rPr lang="en-US" sz="2400" baseline="-25000" dirty="0" smtClean="0"/>
                        <a:t>3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Ozonesonde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NOAA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</a:t>
                      </a:r>
                      <a:r>
                        <a:rPr lang="en-US" sz="2400" baseline="-25000" dirty="0" smtClean="0"/>
                        <a:t>2</a:t>
                      </a:r>
                      <a:endParaRPr lang="en-US" sz="2400" baseline="-25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Pending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marL="0" marR="0" indent="0" algn="ctr" defTabSz="990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US" sz="2400" dirty="0" smtClean="0"/>
                        <a:t> 0.2% </a:t>
                      </a:r>
                      <a:r>
                        <a:rPr lang="en-US" sz="2400" dirty="0" err="1" smtClean="0"/>
                        <a:t>rms</a:t>
                      </a:r>
                      <a:r>
                        <a:rPr lang="en-US" sz="2400" baseline="0" dirty="0" smtClean="0"/>
                        <a:t> FS error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marL="0" marR="0" indent="0" algn="ctr" defTabSz="990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UDAQ</a:t>
                      </a:r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</a:t>
                      </a:r>
                      <a:r>
                        <a:rPr lang="en-US" sz="2400" baseline="-25000" dirty="0" smtClean="0"/>
                        <a:t>2</a:t>
                      </a:r>
                      <a:endParaRPr lang="en-US" sz="2400" baseline="-25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Prototype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Pending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VOC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Prototype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Pending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NH</a:t>
                      </a:r>
                      <a:r>
                        <a:rPr lang="en-US" sz="2400" baseline="-25000" dirty="0" smtClean="0"/>
                        <a:t>3</a:t>
                      </a:r>
                      <a:endParaRPr lang="en-US" sz="2400" baseline="-250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marL="0" marR="0" indent="0" algn="ctr" defTabSz="990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 smtClean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None yet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%RH (in/out)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Secondary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Temperature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(in/out)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Secondary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Pressure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Secondary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Air Flow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Factory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GPS</a:t>
                      </a:r>
                      <a:endParaRPr lang="en-US" sz="2400" dirty="0"/>
                    </a:p>
                  </a:txBody>
                  <a:tcPr marL="104503" marR="1045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sz="2400" dirty="0"/>
                    </a:p>
                  </a:txBody>
                  <a:tcPr marL="104503" marR="1045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Secondary</a:t>
                      </a:r>
                      <a:endParaRPr lang="en-US" sz="2400" dirty="0"/>
                    </a:p>
                  </a:txBody>
                  <a:tcPr marL="104503" marR="10450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98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0"/>
            <a:ext cx="7223455" cy="464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84" y="4724400"/>
            <a:ext cx="7827722" cy="500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69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1600" y="2438400"/>
            <a:ext cx="12710767" cy="5892800"/>
            <a:chOff x="16842865" y="26183899"/>
            <a:chExt cx="8714405" cy="3619617"/>
          </a:xfrm>
        </p:grpSpPr>
        <p:grpSp>
          <p:nvGrpSpPr>
            <p:cNvPr id="5" name="Group 4"/>
            <p:cNvGrpSpPr/>
            <p:nvPr/>
          </p:nvGrpSpPr>
          <p:grpSpPr>
            <a:xfrm>
              <a:off x="16842865" y="26183899"/>
              <a:ext cx="8714405" cy="3619617"/>
              <a:chOff x="39091958" y="20921156"/>
              <a:chExt cx="7625104" cy="361961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71600" y="21474681"/>
                <a:ext cx="7069137" cy="3066092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>
                <a:stCxn id="21" idx="3"/>
              </p:cNvCxnSpPr>
              <p:nvPr/>
            </p:nvCxnSpPr>
            <p:spPr bwMode="auto">
              <a:xfrm>
                <a:off x="39741283" y="22082351"/>
                <a:ext cx="310595" cy="25169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40538399" y="21297602"/>
                <a:ext cx="138178" cy="34319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41815276" y="21297602"/>
                <a:ext cx="181810" cy="1344684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42627043" y="21300050"/>
                <a:ext cx="69089" cy="56268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43424978" y="21297602"/>
                <a:ext cx="63451" cy="582684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44388380" y="21278279"/>
                <a:ext cx="0" cy="58445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45207606" y="21278279"/>
                <a:ext cx="22537" cy="54757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45945062" y="21280727"/>
                <a:ext cx="101509" cy="523359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43126393" y="20930859"/>
                <a:ext cx="561828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CO</a:t>
                </a:r>
                <a:endParaRPr lang="en-US" sz="3600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2182854" y="20930859"/>
                <a:ext cx="793601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%RH</a:t>
                </a:r>
                <a:endParaRPr lang="en-US" sz="3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1405076" y="20921158"/>
                <a:ext cx="665604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CO</a:t>
                </a:r>
                <a:r>
                  <a:rPr lang="en-US" sz="3600" baseline="-25000" dirty="0" smtClean="0"/>
                  <a:t>2</a:t>
                </a:r>
                <a:endParaRPr lang="en-US" sz="3600" baseline="-25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840172" y="20921158"/>
                <a:ext cx="1253934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Pressure</a:t>
                </a:r>
                <a:endParaRPr lang="en-US" sz="3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9091958" y="21862731"/>
                <a:ext cx="649325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SO</a:t>
                </a:r>
                <a:r>
                  <a:rPr lang="en-US" sz="3600" baseline="-25000" dirty="0" smtClean="0"/>
                  <a:t>2</a:t>
                </a:r>
                <a:endParaRPr lang="en-US" sz="3600" baseline="-25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4163751" y="20921157"/>
                <a:ext cx="466427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O</a:t>
                </a:r>
                <a:r>
                  <a:rPr lang="en-US" sz="3600" baseline="-25000" dirty="0" smtClean="0"/>
                  <a:t>3</a:t>
                </a:r>
                <a:endParaRPr lang="en-US" sz="3600" baseline="-25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834076" y="20921156"/>
                <a:ext cx="665604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NO</a:t>
                </a:r>
                <a:r>
                  <a:rPr lang="en-US" sz="3600" baseline="-25000" dirty="0" smtClean="0"/>
                  <a:t>2</a:t>
                </a:r>
                <a:endParaRPr lang="en-US" sz="3600" baseline="-25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5598281" y="20930859"/>
                <a:ext cx="649325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NH</a:t>
                </a:r>
                <a:r>
                  <a:rPr lang="en-US" sz="3600" baseline="-25000" dirty="0" smtClean="0"/>
                  <a:t>3</a:t>
                </a:r>
                <a:endParaRPr lang="en-US" sz="3600" baseline="-250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45533412" y="23091228"/>
                <a:ext cx="262788" cy="45457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45020007" y="23545800"/>
                <a:ext cx="1697055" cy="43923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Temperature</a:t>
                </a:r>
                <a:endParaRPr lang="en-US" sz="3600" dirty="0"/>
              </a:p>
            </p:txBody>
          </p:sp>
        </p:grpSp>
        <p:cxnSp>
          <p:nvCxnSpPr>
            <p:cNvPr id="6" name="Straight Arrow Connector 5"/>
            <p:cNvCxnSpPr>
              <a:stCxn id="7" idx="3"/>
            </p:cNvCxnSpPr>
            <p:nvPr/>
          </p:nvCxnSpPr>
          <p:spPr bwMode="auto">
            <a:xfrm flipV="1">
              <a:off x="21840494" y="28581259"/>
              <a:ext cx="463863" cy="59794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19864292" y="28771337"/>
              <a:ext cx="1976202" cy="815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/>
                <a:t>Multichannel</a:t>
              </a:r>
            </a:p>
            <a:p>
              <a:pPr algn="ctr"/>
              <a:r>
                <a:rPr lang="en-US" sz="3600" dirty="0" smtClean="0"/>
                <a:t>16-bit ADC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635000" y="254000"/>
            <a:ext cx="11658600" cy="1520389"/>
          </a:xfrm>
        </p:spPr>
        <p:txBody>
          <a:bodyPr/>
          <a:lstStyle/>
          <a:p>
            <a:r>
              <a:rPr lang="en-US" dirty="0" smtClean="0"/>
              <a:t>The Main Sensor Array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5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Prep &amp;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56173" y="3124199"/>
            <a:ext cx="12577059" cy="4906084"/>
            <a:chOff x="16835908" y="22317216"/>
            <a:chExt cx="8213369" cy="2780076"/>
          </a:xfrm>
        </p:grpSpPr>
        <p:grpSp>
          <p:nvGrpSpPr>
            <p:cNvPr id="5" name="Group 4"/>
            <p:cNvGrpSpPr/>
            <p:nvPr/>
          </p:nvGrpSpPr>
          <p:grpSpPr>
            <a:xfrm>
              <a:off x="16835908" y="22317216"/>
              <a:ext cx="8213369" cy="2780076"/>
              <a:chOff x="39500921" y="21270669"/>
              <a:chExt cx="7186699" cy="278007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9500921" y="21612542"/>
                <a:ext cx="7069138" cy="2438203"/>
                <a:chOff x="25222199" y="13025322"/>
                <a:chExt cx="7069138" cy="2438203"/>
              </a:xfrm>
              <a:scene3d>
                <a:camera prst="orthographicFront">
                  <a:rot lat="0" lon="300000" rev="0"/>
                </a:camera>
                <a:lightRig rig="threePt" dir="t"/>
              </a:scene3d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22200" y="13025322"/>
                  <a:ext cx="7069137" cy="2219556"/>
                </a:xfrm>
                <a:prstGeom prst="rect">
                  <a:avLst/>
                </a:prstGeom>
              </p:spPr>
            </p:pic>
            <p:sp>
              <p:nvSpPr>
                <p:cNvPr id="15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5222199" y="15271680"/>
                  <a:ext cx="7069137" cy="1918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en-US" sz="1600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41050736" y="21284088"/>
                <a:ext cx="839335" cy="36662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Heater</a:t>
                </a:r>
                <a:endParaRPr lang="en-US" sz="3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644483" y="21270669"/>
                <a:ext cx="1998755" cy="36662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Particle Separator</a:t>
                </a:r>
                <a:endParaRPr lang="en-US" sz="3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868597" y="21270670"/>
                <a:ext cx="1819023" cy="36662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Particle Counter</a:t>
                </a:r>
                <a:endParaRPr lang="en-US" sz="3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9086748" y="22720692"/>
              <a:ext cx="4929477" cy="825108"/>
              <a:chOff x="19086748" y="22720692"/>
              <a:chExt cx="4929477" cy="825108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>
                <a:off x="19086748" y="22739258"/>
                <a:ext cx="268052" cy="80654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21620356" y="22725840"/>
                <a:ext cx="268052" cy="80654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 flipH="1">
                <a:off x="23827960" y="22720692"/>
                <a:ext cx="188265" cy="67270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62983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89700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Atmosniffer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3600" y="2590800"/>
            <a:ext cx="10744200" cy="6477000"/>
            <a:chOff x="16840200" y="16611600"/>
            <a:chExt cx="8111196" cy="4702026"/>
          </a:xfrm>
        </p:grpSpPr>
        <p:sp>
          <p:nvSpPr>
            <p:cNvPr id="5" name="Rectangle 4"/>
            <p:cNvSpPr/>
            <p:nvPr/>
          </p:nvSpPr>
          <p:spPr bwMode="auto">
            <a:xfrm>
              <a:off x="16840200" y="16611600"/>
              <a:ext cx="8111196" cy="47020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953579" y="16940752"/>
              <a:ext cx="7827334" cy="4282887"/>
              <a:chOff x="152400" y="685800"/>
              <a:chExt cx="8839200" cy="47244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590800" y="685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Heater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724400" y="685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PM</a:t>
                </a:r>
                <a:r>
                  <a:rPr lang="en-US" sz="2400" b="1" baseline="-25000" dirty="0">
                    <a:latin typeface="Arial" pitchFamily="34" charset="0"/>
                    <a:cs typeface="Arial" pitchFamily="34" charset="0"/>
                  </a:rPr>
                  <a:t>2.5</a:t>
                </a:r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Impactor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724400" y="2590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CO Sensor</a:t>
                </a: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%RH, Temp. Sensor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858000" y="2590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SO</a:t>
                </a:r>
                <a:r>
                  <a:rPr lang="en-US" sz="2400" b="1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Sensor</a:t>
                </a: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CO</a:t>
                </a:r>
                <a:r>
                  <a:rPr lang="en-US" sz="2400" b="1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 Sensor</a:t>
                </a: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Pressure</a:t>
                </a: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2209800" y="99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4343400" y="99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6477000" y="99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2209800" y="2895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4343400" y="2895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6477000" y="2895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2209800" y="480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0" name="Curved Connector 19"/>
              <p:cNvCxnSpPr/>
              <p:nvPr/>
            </p:nvCxnSpPr>
            <p:spPr>
              <a:xfrm flipH="1">
                <a:off x="457200" y="1143000"/>
                <a:ext cx="8153400" cy="1905000"/>
              </a:xfrm>
              <a:prstGeom prst="curvedConnector5">
                <a:avLst>
                  <a:gd name="adj1" fmla="val -2804"/>
                  <a:gd name="adj2" fmla="val 50000"/>
                  <a:gd name="adj3" fmla="val 102804"/>
                </a:avLst>
              </a:prstGeom>
              <a:ln w="60325">
                <a:solidFill>
                  <a:srgbClr val="FFFF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79"/>
              <p:cNvCxnSpPr>
                <a:stCxn id="12" idx="3"/>
              </p:cNvCxnSpPr>
              <p:nvPr/>
            </p:nvCxnSpPr>
            <p:spPr>
              <a:xfrm flipH="1">
                <a:off x="457200" y="3048000"/>
                <a:ext cx="8153400" cy="1905000"/>
              </a:xfrm>
              <a:prstGeom prst="curvedConnector5">
                <a:avLst>
                  <a:gd name="adj1" fmla="val -2804"/>
                  <a:gd name="adj2" fmla="val 50000"/>
                  <a:gd name="adj3" fmla="val 102804"/>
                </a:avLst>
              </a:prstGeom>
              <a:ln w="60325" cap="flat" cmpd="sng">
                <a:solidFill>
                  <a:srgbClr val="FFFF00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6324600" y="480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05606" y="4588762"/>
                <a:ext cx="2285994" cy="665458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Direction of Air Flow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09600" y="838200"/>
                <a:ext cx="1600200" cy="533400"/>
              </a:xfrm>
              <a:prstGeom prst="rect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Inlet from Outside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685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PM</a:t>
                </a:r>
                <a:r>
                  <a:rPr lang="en-US" sz="2400" b="1" baseline="-25000" dirty="0" smtClean="0">
                    <a:latin typeface="Arial" pitchFamily="34" charset="0"/>
                    <a:cs typeface="Arial" pitchFamily="34" charset="0"/>
                  </a:rPr>
                  <a:t>2.5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 Optical Sensor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57200" y="2590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Temp./Humid. Sensors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57200" y="4495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Mass Air Flow Sensor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90801" y="2590800"/>
                <a:ext cx="1752600" cy="100717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 smtClean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sz="2400" b="1" dirty="0" smtClean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NO</a:t>
                </a:r>
                <a:r>
                  <a:rPr lang="en-US" sz="2400" b="1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 Sensor</a:t>
                </a: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sz="2400" b="1" baseline="-25000" dirty="0" smtClean="0">
                    <a:latin typeface="Arial" pitchFamily="34" charset="0"/>
                    <a:cs typeface="Arial" pitchFamily="34" charset="0"/>
                  </a:rPr>
                  <a:t>3 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Sensor</a:t>
                </a:r>
              </a:p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NH</a:t>
                </a:r>
                <a:r>
                  <a:rPr lang="en-US" sz="2400" b="1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 Sensor</a:t>
                </a:r>
              </a:p>
              <a:p>
                <a:pPr algn="ctr"/>
                <a:endParaRPr lang="en-US" sz="2400" b="1" dirty="0" smtClean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724400" y="4648200"/>
                <a:ext cx="1600200" cy="533400"/>
              </a:xfrm>
              <a:prstGeom prst="rect">
                <a:avLst/>
              </a:prstGeom>
              <a:ln cmpd="sng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Exhaust to Outside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590800" y="4495800"/>
                <a:ext cx="1752600" cy="9144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Vacuum Pump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ight Arrow 30"/>
              <p:cNvSpPr/>
              <p:nvPr/>
            </p:nvSpPr>
            <p:spPr>
              <a:xfrm>
                <a:off x="4343400" y="4800600"/>
                <a:ext cx="381000" cy="22860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2400" y="2397903"/>
                <a:ext cx="8839200" cy="1344885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70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4974" y="10297"/>
            <a:ext cx="10464800" cy="1574800"/>
          </a:xfrm>
        </p:spPr>
        <p:txBody>
          <a:bodyPr/>
          <a:lstStyle/>
          <a:p>
            <a:r>
              <a:rPr lang="en-US" dirty="0" err="1" smtClean="0"/>
              <a:t>Gotta</a:t>
            </a:r>
            <a:r>
              <a:rPr lang="en-US" dirty="0" smtClean="0"/>
              <a:t> Get It There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25993" r="5777" b="23466"/>
          <a:stretch/>
        </p:blipFill>
        <p:spPr>
          <a:xfrm>
            <a:off x="1604445" y="1752600"/>
            <a:ext cx="11400355" cy="5029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600" y="5708788"/>
            <a:ext cx="5638800" cy="3923805"/>
            <a:chOff x="101600" y="5708788"/>
            <a:chExt cx="5638800" cy="39238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600" y="5708788"/>
              <a:ext cx="5638800" cy="392380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683000" y="5708788"/>
              <a:ext cx="838200" cy="3872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5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58800" y="152400"/>
            <a:ext cx="11811000" cy="2209800"/>
          </a:xfrm>
        </p:spPr>
        <p:txBody>
          <a:bodyPr/>
          <a:lstStyle/>
          <a:p>
            <a:pPr eaLnBrk="1" hangingPunct="1"/>
            <a:r>
              <a:rPr lang="en-US" sz="6600" dirty="0"/>
              <a:t>High Altitude NASA-Styled Research by Undergraduates </a:t>
            </a:r>
            <a:endParaRPr lang="en-US" sz="6600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4191000"/>
            <a:ext cx="7696200" cy="3581400"/>
          </a:xfrm>
        </p:spPr>
        <p:txBody>
          <a:bodyPr/>
          <a:lstStyle/>
          <a:p>
            <a:pPr marL="0" indent="0" eaLnBrk="1" hangingPunct="1"/>
            <a:r>
              <a:rPr lang="en-US" sz="4400" dirty="0" smtClean="0"/>
              <a:t>John Sohl </a:t>
            </a:r>
          </a:p>
          <a:p>
            <a:pPr marL="0" indent="0" eaLnBrk="1" hangingPunct="1"/>
            <a:r>
              <a:rPr lang="en-US" sz="4400" dirty="0" smtClean="0"/>
              <a:t>Weber State University</a:t>
            </a:r>
          </a:p>
          <a:p>
            <a:pPr marL="0" indent="0" eaLnBrk="1" hangingPunct="1"/>
            <a:r>
              <a:rPr lang="en-US" sz="4400" dirty="0" smtClean="0"/>
              <a:t> HARBOR Team</a:t>
            </a:r>
          </a:p>
          <a:p>
            <a:pPr marL="0" indent="0" eaLnBrk="1" hangingPunct="1"/>
            <a:r>
              <a:rPr lang="en-US" sz="4400" dirty="0" smtClean="0"/>
              <a:t>for</a:t>
            </a:r>
          </a:p>
          <a:p>
            <a:pPr marL="0" indent="0" eaLnBrk="1" hangingPunct="1"/>
            <a:r>
              <a:rPr lang="en-US" sz="4400" dirty="0" smtClean="0"/>
              <a:t>Utah State University</a:t>
            </a:r>
          </a:p>
        </p:txBody>
      </p:sp>
      <p:pic>
        <p:nvPicPr>
          <p:cNvPr id="1026" name="Picture 2" descr="https://fbcdn-sphotos-g-a.akamaihd.net/hphotos-ak-xpa1/v/t1.0-9/1947834_10205836486454772_6289967930943406291_n.jpg?oh=61af06d879410ba1b0faee164cc4bd85&amp;oe=5549B8BF&amp;__gda__=1431788501_f5545a1b0ff4d565df5b91edb89453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99" y="2430182"/>
            <a:ext cx="5492563" cy="73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10937" r="17773" b="21875"/>
          <a:stretch/>
        </p:blipFill>
        <p:spPr>
          <a:xfrm>
            <a:off x="1473200" y="1499088"/>
            <a:ext cx="9982200" cy="8254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54000"/>
            <a:ext cx="12420600" cy="1803400"/>
          </a:xfrm>
        </p:spPr>
        <p:txBody>
          <a:bodyPr/>
          <a:lstStyle/>
          <a:p>
            <a:r>
              <a:rPr lang="en-US" dirty="0" smtClean="0"/>
              <a:t>Storage for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85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74800"/>
          </a:xfrm>
        </p:spPr>
        <p:txBody>
          <a:bodyPr/>
          <a:lstStyle/>
          <a:p>
            <a:r>
              <a:rPr lang="en-US" dirty="0" smtClean="0"/>
              <a:t>First Flight</a:t>
            </a:r>
            <a:endParaRPr lang="en-US" dirty="0"/>
          </a:p>
        </p:txBody>
      </p:sp>
      <p:pic>
        <p:nvPicPr>
          <p:cNvPr id="1026" name="Picture 2" descr="https://fbcdn-sphotos-a-a.akamaihd.net/hphotos-ak-xap1/t31.0-8/10847221_10205836462574175_784350341428305248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82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b-lax.xx.fbcdn.net/hphotos-xpf1/t31.0-8/10857177_10205836465054237_297777089049517844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03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a-lax.xx.fbcdn.net/hphotos-xpf1/t31.0-8/1601975_10205836471814406_648705127472142619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45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bcdn-sphotos-h-a.akamaihd.net/hphotos-ak-xpa1/t31.0-8/10960100_10205836474254467_530359485292507034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4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b-lax.xx.fbcdn.net/hphotos-xpa1/t31.0-8/10842095_10205836479734604_202938703333772289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356725"/>
            <a:ext cx="14630400" cy="19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32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a-lax.xx.fbcdn.net/hphotos-xpa1/t31.0-8/1534731_10205836487014786_449221853592655610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38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bcdn-sphotos-a-a.akamaihd.net/hphotos-ak-xpf1/t31.0-8/10662063_10205836493054937_825231561441157861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018338"/>
            <a:ext cx="19507200" cy="14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70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43000"/>
            <a:ext cx="746824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5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89" y="1788908"/>
            <a:ext cx="8565622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22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1244600" y="35859"/>
            <a:ext cx="10464800" cy="1346200"/>
          </a:xfrm>
        </p:spPr>
        <p:txBody>
          <a:bodyPr/>
          <a:lstStyle/>
          <a:p>
            <a:pPr eaLnBrk="1" hangingPunct="1"/>
            <a:r>
              <a:rPr lang="en-US" dirty="0" smtClean="0"/>
              <a:t>Overview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44600" y="1600200"/>
            <a:ext cx="10464800" cy="6248400"/>
          </a:xfrm>
        </p:spPr>
        <p:txBody>
          <a:bodyPr/>
          <a:lstStyle/>
          <a:p>
            <a:pPr marL="889000" eaLnBrk="1" hangingPunct="1"/>
            <a:r>
              <a:rPr lang="en-US" dirty="0" smtClean="0"/>
              <a:t>What is HARBOR?</a:t>
            </a:r>
          </a:p>
          <a:p>
            <a:pPr marL="889000" eaLnBrk="1" hangingPunct="1"/>
            <a:r>
              <a:rPr lang="en-US" dirty="0" smtClean="0"/>
              <a:t>High Altitude Flight Platform</a:t>
            </a:r>
          </a:p>
          <a:p>
            <a:pPr marL="889000" eaLnBrk="1" hangingPunct="1"/>
            <a:r>
              <a:rPr lang="en-US" dirty="0" smtClean="0"/>
              <a:t>Low Altitude Flight Platform</a:t>
            </a:r>
          </a:p>
          <a:p>
            <a:pPr marL="889000" eaLnBrk="1" hangingPunct="1"/>
            <a:r>
              <a:rPr lang="en-US" dirty="0"/>
              <a:t>Typical Mission</a:t>
            </a:r>
          </a:p>
          <a:p>
            <a:pPr marL="889000" eaLnBrk="1" hangingPunct="1"/>
            <a:r>
              <a:rPr lang="en-US" dirty="0" smtClean="0"/>
              <a:t>Fun with the BBC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76" y="1663929"/>
            <a:ext cx="7468247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9" y="1788908"/>
            <a:ext cx="8425402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2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14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WSU</a:t>
            </a:r>
          </a:p>
          <a:p>
            <a:r>
              <a:rPr lang="en-US" dirty="0"/>
              <a:t>Ogden </a:t>
            </a:r>
            <a:r>
              <a:rPr lang="en-US" dirty="0" smtClean="0"/>
              <a:t>(Grant and 32nd Street)</a:t>
            </a:r>
          </a:p>
          <a:p>
            <a:r>
              <a:rPr lang="en-US" dirty="0" smtClean="0"/>
              <a:t>Harrisville (</a:t>
            </a:r>
            <a:r>
              <a:rPr lang="en-US" dirty="0"/>
              <a:t>425 West 2550 </a:t>
            </a:r>
            <a:r>
              <a:rPr lang="en-US" dirty="0" smtClean="0"/>
              <a:t>North)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7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9" y="0"/>
            <a:ext cx="11747991" cy="9767047"/>
          </a:xfrm>
        </p:spPr>
      </p:pic>
    </p:spTree>
    <p:extLst>
      <p:ext uri="{BB962C8B-B14F-4D97-AF65-F5344CB8AC3E}">
        <p14:creationId xmlns:p14="http://schemas.microsoft.com/office/powerpoint/2010/main" val="140066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819400"/>
            <a:ext cx="10464800" cy="2438400"/>
          </a:xfrm>
        </p:spPr>
        <p:txBody>
          <a:bodyPr/>
          <a:lstStyle/>
          <a:p>
            <a:r>
              <a:rPr lang="en-US" dirty="0" smtClean="0"/>
              <a:t>A typical High Altitude Flight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28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35000" y="-228600"/>
            <a:ext cx="11658600" cy="2032000"/>
          </a:xfrm>
        </p:spPr>
        <p:txBody>
          <a:bodyPr/>
          <a:lstStyle/>
          <a:p>
            <a:pPr eaLnBrk="1" hangingPunct="1"/>
            <a:r>
              <a:rPr lang="en-US" smtClean="0"/>
              <a:t>Typical Mission</a:t>
            </a:r>
          </a:p>
        </p:txBody>
      </p:sp>
      <p:pic>
        <p:nvPicPr>
          <p:cNvPr id="11267" name="Picture 2" descr="HARBOR Flight 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676400"/>
            <a:ext cx="6927850" cy="80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sphotos-a.xx.fbcdn.net/hphotos-ash3/559141_4435846937732_15859218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88" y="30480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d-a.akamaihd.net/hphotos-ak-frc3/t1.0-9/485871_10201246985800124_158772826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752599"/>
            <a:ext cx="106680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651000"/>
          </a:xfrm>
        </p:spPr>
        <p:txBody>
          <a:bodyPr/>
          <a:lstStyle/>
          <a:p>
            <a:r>
              <a:rPr lang="en-US" sz="5400" dirty="0" smtClean="0"/>
              <a:t>Telemetry radios are now in foam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558440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74800"/>
          </a:xfrm>
        </p:spPr>
        <p:txBody>
          <a:bodyPr/>
          <a:lstStyle/>
          <a:p>
            <a:r>
              <a:rPr lang="en-US" sz="6000" dirty="0" smtClean="0"/>
              <a:t>Close up</a:t>
            </a:r>
            <a:endParaRPr lang="en-US" sz="6000" dirty="0"/>
          </a:p>
        </p:txBody>
      </p:sp>
      <p:pic>
        <p:nvPicPr>
          <p:cNvPr id="6146" name="Picture 2" descr="https://scontent-a-dfw.xx.fbcdn.net/hphotos-prn1/l/t1.0-9/47989_10201089295097955_17182160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00200"/>
            <a:ext cx="10820400" cy="81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655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11200" y="19050"/>
            <a:ext cx="11658600" cy="2032000"/>
          </a:xfrm>
        </p:spPr>
        <p:txBody>
          <a:bodyPr/>
          <a:lstStyle/>
          <a:p>
            <a:pPr eaLnBrk="1" hangingPunct="1"/>
            <a:r>
              <a:rPr lang="en-US" smtClean="0"/>
              <a:t>What is HARBOR?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11200" y="1752600"/>
            <a:ext cx="11887200" cy="6248400"/>
          </a:xfrm>
        </p:spPr>
        <p:txBody>
          <a:bodyPr/>
          <a:lstStyle/>
          <a:p>
            <a:pPr eaLnBrk="1" hangingPunct="1"/>
            <a:r>
              <a:rPr lang="en-US" sz="4400" dirty="0" smtClean="0"/>
              <a:t>High Altitude Reconnaissance Balloon for Outreach and Research</a:t>
            </a:r>
          </a:p>
          <a:p>
            <a:pPr eaLnBrk="1" hangingPunct="1"/>
            <a:r>
              <a:rPr lang="en-US" sz="4400" dirty="0" smtClean="0"/>
              <a:t>A mission oriented team project for the exploration of Earth’s atmosphere.</a:t>
            </a:r>
          </a:p>
          <a:p>
            <a:pPr eaLnBrk="1" hangingPunct="1"/>
            <a:r>
              <a:rPr lang="en-US" sz="4400" dirty="0"/>
              <a:t>Multidisciplinary educational </a:t>
            </a:r>
            <a:r>
              <a:rPr lang="en-US" sz="4400" dirty="0" smtClean="0"/>
              <a:t>platform</a:t>
            </a:r>
          </a:p>
          <a:p>
            <a:pPr eaLnBrk="1" hangingPunct="1"/>
            <a:r>
              <a:rPr lang="en-US" sz="4400" dirty="0" smtClean="0"/>
              <a:t>Employment training!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473200" y="2330450"/>
            <a:ext cx="3505200" cy="717550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rgbClr val="00B0F0">
                <a:alpha val="8499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625600" y="2482850"/>
            <a:ext cx="3505200" cy="717550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rgbClr val="00B0F0">
                <a:alpha val="8499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720" y="533400"/>
            <a:ext cx="109256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We are in nearly continual contact with the FAA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to insure aviation safety.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3039725" cy="964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sphotos-b.xx.fbcdn.net/hphotos-ash4/297660_4435852377868_4555005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3"/>
            <a:ext cx="12994341" cy="97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4586" y="8001000"/>
            <a:ext cx="9975809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Setting up the </a:t>
            </a:r>
            <a:r>
              <a:rPr lang="en-US" b="1" i="1" dirty="0" smtClean="0"/>
              <a:t>old</a:t>
            </a:r>
            <a:r>
              <a:rPr lang="en-US" dirty="0" smtClean="0"/>
              <a:t> ozonesonde telemetry </a:t>
            </a:r>
          </a:p>
          <a:p>
            <a:r>
              <a:rPr lang="en-US" dirty="0" smtClean="0"/>
              <a:t>receiving antenna.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b-dfw.xx.fbcdn.net/hphotos-prn1/t1.0-9/945683_10201246987360163_10756346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4"/>
            <a:ext cx="130048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400" y="8534400"/>
            <a:ext cx="7672293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Ozonesonde signal verification.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sphotos-b.xx.fbcdn.net/hphotos-prn1/625647_4435856177963_67541829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800" y="609600"/>
            <a:ext cx="7612983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Preparing for filling the balloon.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s://sphotos-b.xx.fbcdn.net/hphotos-snc6/283956_4435863378143_10823929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-31377"/>
            <a:ext cx="73152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sphotos-a.xx.fbcdn.net/hphotos-ash3/539170_4435865058185_56035348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130048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961" y="685800"/>
            <a:ext cx="793999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Cut-down device for emergency </a:t>
            </a:r>
          </a:p>
          <a:p>
            <a:r>
              <a:rPr lang="en-US" dirty="0" smtClean="0"/>
              <a:t>cutaway from balloon.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a-dfw.xx.fbcdn.net/hphotos-frc3/t1.0-9/971695_10201246990960253_1481349467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28738"/>
          <a:stretch/>
        </p:blipFill>
        <p:spPr bwMode="auto">
          <a:xfrm>
            <a:off x="1701800" y="228600"/>
            <a:ext cx="9144000" cy="402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a-dfw.xx.fbcdn.net/hphotos-prn2/t1.0-9/970007_10201246991480266_851135799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t="12762" r="2575" b="13814"/>
          <a:stretch/>
        </p:blipFill>
        <p:spPr bwMode="auto">
          <a:xfrm>
            <a:off x="2616200" y="4495800"/>
            <a:ext cx="7919994" cy="503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b-dfw.xx.fbcdn.net/hphotos-ash3/t1.0-9/601696_10201246993440315_4434559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-1"/>
            <a:ext cx="73152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12" y="762000"/>
            <a:ext cx="374974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HAR130602</a:t>
            </a:r>
          </a:p>
          <a:p>
            <a:r>
              <a:rPr lang="en-US" dirty="0" smtClean="0"/>
              <a:t>On the way</a:t>
            </a:r>
          </a:p>
          <a:p>
            <a:r>
              <a:rPr lang="en-US" dirty="0" smtClean="0"/>
              <a:t>to Bottle</a:t>
            </a:r>
          </a:p>
          <a:p>
            <a:r>
              <a:rPr lang="en-US" dirty="0" smtClean="0"/>
              <a:t>Hollow</a:t>
            </a:r>
          </a:p>
          <a:p>
            <a:r>
              <a:rPr lang="en-US" dirty="0" smtClean="0"/>
              <a:t>(water landing)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0442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b-dfw.xx.fbcdn.net/hphotos-frc3/t1.0-9/426696_10201246993480316_1637283376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 t="5738"/>
          <a:stretch/>
        </p:blipFill>
        <p:spPr bwMode="auto">
          <a:xfrm>
            <a:off x="254000" y="5729"/>
            <a:ext cx="6451600" cy="97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-a-dfw.xx.fbcdn.net/hphotos-prn2/l/t1.0-9/954676_10201246997040405_37774427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71" y="3657600"/>
            <a:ext cx="8092301" cy="606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81434" y="1752600"/>
            <a:ext cx="4884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odds?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652145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6096000" cy="968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>
                        <a:alpha val="84998"/>
                      </a:srgbClr>
                    </a:gs>
                    <a:gs pos="100000">
                      <a:srgbClr val="0B3280">
                        <a:alpha val="84998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cdn-sphotos-f-a.akamaihd.net/hphotos-ak-ash4/376747_4435879098536_51638290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3004798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6081" y="533400"/>
            <a:ext cx="6734536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Computers inside chase </a:t>
            </a:r>
          </a:p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vehicle for flight tracking.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4041" y="6934200"/>
            <a:ext cx="12596718" cy="2031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The balloon is much bigger now.</a:t>
            </a:r>
          </a:p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It is about 18 miles away, almost straight up.</a:t>
            </a:r>
          </a:p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(This photo was taken with a hand-held camera.)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9400" y="457200"/>
            <a:ext cx="2770188" cy="738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</a:rPr>
              <a:t>30km ASL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7792" y="8229600"/>
            <a:ext cx="1741182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Burst.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bcdn-sphotos-f-a.akamaihd.net/hphotos-ak-snc7/417541_4435886298716_3087681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15"/>
            <a:ext cx="13016552" cy="97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2600" y="1905000"/>
            <a:ext cx="7125670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030A0"/>
                </a:solidFill>
              </a:rPr>
              <a:t>Recovery in an alfalfa field.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a-dfw.xx.fbcdn.net/hphotos-prn1/t1.0-9/923455_10201089318818548_21329818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009537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600" y="228600"/>
            <a:ext cx="6251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more “typical” recovery.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3126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" y="5029200"/>
            <a:ext cx="12991710" cy="474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>
                        <a:alpha val="84999"/>
                      </a:srgbClr>
                    </a:gs>
                    <a:gs pos="100000">
                      <a:srgbClr val="0B3280">
                        <a:alpha val="84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4999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 descr="https://sphotos-b.xx.fbcdn.net/hphotos-snc6/269601_4435888138762_2158698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5" y="177613"/>
            <a:ext cx="60198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https://sphotos-b.xx.fbcdn.net/hphotos-ash4/418720_4435893658900_112118658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77613"/>
            <a:ext cx="5989918" cy="44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48262" y="4495800"/>
            <a:ext cx="312136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HAR120810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09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112000" y="1066800"/>
            <a:ext cx="5715000" cy="2032000"/>
          </a:xfrm>
        </p:spPr>
        <p:txBody>
          <a:bodyPr/>
          <a:lstStyle/>
          <a:p>
            <a:pPr eaLnBrk="1" hangingPunct="1"/>
            <a:r>
              <a:rPr lang="en-US" sz="6600" dirty="0" err="1" smtClean="0"/>
              <a:t>GammaScout</a:t>
            </a:r>
            <a:endParaRPr lang="en-US" sz="6600" dirty="0" smtClean="0"/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921500" cy="5105400"/>
          </a:xfrm>
        </p:spPr>
      </p:pic>
      <p:pic>
        <p:nvPicPr>
          <p:cNvPr id="553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813300"/>
            <a:ext cx="6819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8712200" y="1143000"/>
            <a:ext cx="4114800" cy="2032000"/>
          </a:xfrm>
        </p:spPr>
        <p:txBody>
          <a:bodyPr/>
          <a:lstStyle/>
          <a:p>
            <a:pPr eaLnBrk="1" hangingPunct="1"/>
            <a:r>
              <a:rPr lang="en-US" sz="7200" dirty="0" smtClean="0"/>
              <a:t>MSA Data</a:t>
            </a:r>
          </a:p>
        </p:txBody>
      </p:sp>
      <p:pic>
        <p:nvPicPr>
          <p:cNvPr id="573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55050" cy="57150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927600"/>
            <a:ext cx="68072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1879600"/>
          </a:xfrm>
        </p:spPr>
        <p:txBody>
          <a:bodyPr/>
          <a:lstStyle/>
          <a:p>
            <a:r>
              <a:rPr lang="en-US" sz="6000" dirty="0" smtClean="0"/>
              <a:t>MSA Acceleration Data</a:t>
            </a:r>
            <a:endParaRPr lang="en-US" sz="6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7270"/>
            <a:ext cx="13004800" cy="782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3853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5" t="21027" r="4275" b="5447"/>
          <a:stretch/>
        </p:blipFill>
        <p:spPr>
          <a:xfrm>
            <a:off x="-50800" y="0"/>
            <a:ext cx="12347455" cy="975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r="26243" b="11590"/>
          <a:stretch/>
        </p:blipFill>
        <p:spPr>
          <a:xfrm>
            <a:off x="8977464" y="228600"/>
            <a:ext cx="3834296" cy="472440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539889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Chamber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12825" r="24021" b="3972"/>
          <a:stretch/>
        </p:blipFill>
        <p:spPr bwMode="auto">
          <a:xfrm>
            <a:off x="-758" y="2299772"/>
            <a:ext cx="5741158" cy="741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5269" r="6898" b="1776"/>
          <a:stretch/>
        </p:blipFill>
        <p:spPr bwMode="auto">
          <a:xfrm>
            <a:off x="7569199" y="2290431"/>
            <a:ext cx="5435601" cy="746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06184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7400" y="254000"/>
            <a:ext cx="4573896" cy="2438400"/>
          </a:xfrm>
        </p:spPr>
        <p:txBody>
          <a:bodyPr/>
          <a:lstStyle/>
          <a:p>
            <a:r>
              <a:rPr lang="en-US" dirty="0" smtClean="0"/>
              <a:t>Test Chamber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96275" cy="713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/>
          <a:stretch/>
        </p:blipFill>
        <p:spPr bwMode="auto">
          <a:xfrm>
            <a:off x="7083732" y="4560627"/>
            <a:ext cx="5897563" cy="51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79116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0"/>
            <a:ext cx="10464800" cy="1219200"/>
          </a:xfrm>
        </p:spPr>
        <p:txBody>
          <a:bodyPr/>
          <a:lstStyle/>
          <a:p>
            <a:r>
              <a:rPr lang="en-US" dirty="0" err="1" smtClean="0"/>
              <a:t>Ozonesonde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406" y="2667000"/>
            <a:ext cx="7569200" cy="5562600"/>
          </a:xfrm>
        </p:spPr>
        <p:txBody>
          <a:bodyPr anchor="t"/>
          <a:lstStyle/>
          <a:p>
            <a:r>
              <a:rPr lang="en-US" dirty="0" smtClean="0"/>
              <a:t>Funded by: NASA Utah Space Grant </a:t>
            </a:r>
          </a:p>
          <a:p>
            <a:r>
              <a:rPr lang="en-US" dirty="0" smtClean="0"/>
              <a:t>Ground-based Automatic Tracking Antenna system completed Dec. 2013.</a:t>
            </a:r>
          </a:p>
        </p:txBody>
      </p:sp>
      <p:pic>
        <p:nvPicPr>
          <p:cNvPr id="15362" name="Picture 2" descr="https://fbcdn-sphotos-a-a.akamaihd.net/hphotos-ak-ash3/644617_4648727419611_697888702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t="15489" r="21087"/>
          <a:stretch/>
        </p:blipFill>
        <p:spPr bwMode="auto">
          <a:xfrm>
            <a:off x="7493000" y="2251431"/>
            <a:ext cx="5511801" cy="7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6059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f-a.akamaihd.net/hphotos-ak-snc7/392192_4424519134544_153665970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 t="7177" r="16672" b="8047"/>
          <a:stretch/>
        </p:blipFill>
        <p:spPr bwMode="auto">
          <a:xfrm>
            <a:off x="-1" y="0"/>
            <a:ext cx="5306097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3" y="0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550" y="4876800"/>
            <a:ext cx="56302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5600" y="9906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31400" y="3962400"/>
            <a:ext cx="27302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4896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35"/>
            <a:ext cx="13004800" cy="811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806" y="381000"/>
            <a:ext cx="11377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Ozonesonde</a:t>
            </a:r>
            <a:r>
              <a:rPr lang="en-US" sz="4800" dirty="0" smtClean="0"/>
              <a:t> Telemetry Live Screen Shot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024718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0600" y="0"/>
            <a:ext cx="5613400" cy="2438400"/>
          </a:xfrm>
        </p:spPr>
        <p:txBody>
          <a:bodyPr/>
          <a:lstStyle/>
          <a:p>
            <a:r>
              <a:rPr lang="en-US" dirty="0" smtClean="0"/>
              <a:t>Live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152400"/>
            <a:ext cx="7766349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0719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1524000"/>
          </a:xfrm>
        </p:spPr>
        <p:txBody>
          <a:bodyPr/>
          <a:lstStyle/>
          <a:p>
            <a:r>
              <a:rPr lang="en-US" dirty="0" err="1" smtClean="0"/>
              <a:t>HiSAM</a:t>
            </a:r>
            <a:endParaRPr lang="en-US" dirty="0"/>
          </a:p>
        </p:txBody>
      </p:sp>
      <p:pic>
        <p:nvPicPr>
          <p:cNvPr id="17410" name="Picture 2" descr="https://fbcdn-sphotos-g-a.akamaihd.net/hphotos-ak-snc7/578658_4418529504807_8785049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099"/>
            <a:ext cx="10922000" cy="8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ssets.megadepot.com/product/image.640x640/met-one-instruments/GT-526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2" r="23344"/>
          <a:stretch/>
        </p:blipFill>
        <p:spPr bwMode="auto">
          <a:xfrm>
            <a:off x="9779000" y="152399"/>
            <a:ext cx="3101547" cy="558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48854" y="5746560"/>
            <a:ext cx="159530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$1,500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4294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" y="304801"/>
            <a:ext cx="12990536" cy="944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86182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54000" y="254000"/>
            <a:ext cx="12496800" cy="1727200"/>
          </a:xfrm>
        </p:spPr>
        <p:txBody>
          <a:bodyPr/>
          <a:lstStyle/>
          <a:p>
            <a:pPr eaLnBrk="1" hangingPunct="1"/>
            <a:r>
              <a:rPr lang="en-US" dirty="0" smtClean="0"/>
              <a:t>Fun on the Salt Flats</a:t>
            </a:r>
          </a:p>
        </p:txBody>
      </p:sp>
      <p:pic>
        <p:nvPicPr>
          <p:cNvPr id="10242" name="Picture 2" descr="https://scontent-a-dfw.xx.fbcdn.net/hphotos-frc3/t1.0-9/1069819_10201589337398700_194537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80210"/>
            <a:ext cx="12192000" cy="80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scontent-b-dfw.xx.fbcdn.net/hphotos-ash4/t1.0-9/1005645_10201589694327623_185595653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049"/>
            <a:ext cx="12979400" cy="973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3532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bcdn-sphotos-h-a.akamaihd.net/hphotos-ak-xpf1/v/t1.0-9/1511206_10205836488334819_2832846842654692834_n.jpg?oh=0a77d6bfea01306ae7ff263e4089ce72&amp;oe=555DC3C6&amp;__gda__=1431874041_52aa436b9892e2b8162b89a876abdd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bcdn-sphotos-h-a.akamaihd.net/hphotos-ak-xfp1/v/t1.0-9/1471212_10205836466374270_7644856230133726612_n.jpg?oh=458f5cef05d6d7f0ea26cf2b92f1e57f&amp;oe=554FC686&amp;__gda__=1431689942_ae7e4f1db5a77b3da67fbf938b8f37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24902" r="24592" b="1960"/>
          <a:stretch/>
        </p:blipFill>
        <p:spPr bwMode="auto">
          <a:xfrm>
            <a:off x="0" y="4187042"/>
            <a:ext cx="6654800" cy="55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00" y="1211163"/>
            <a:ext cx="2190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Aerostat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 bwMode="auto">
          <a:xfrm rot="517482">
            <a:off x="5010532" y="1640545"/>
            <a:ext cx="2401047" cy="609600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4061266">
            <a:off x="8439532" y="5268018"/>
            <a:ext cx="2401047" cy="609600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8297" y="6770864"/>
            <a:ext cx="27286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Payload</a:t>
            </a:r>
          </a:p>
          <a:p>
            <a:r>
              <a:rPr lang="en-US" dirty="0" smtClean="0"/>
              <a:t>(2kg, max)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23765" y="7094029"/>
            <a:ext cx="1863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2928" y="8839200"/>
            <a:ext cx="16818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Winch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 rot="11881416">
            <a:off x="4954553" y="6656940"/>
            <a:ext cx="1910141" cy="609600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2701747">
            <a:off x="2992436" y="8305177"/>
            <a:ext cx="1910141" cy="609600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2498578">
            <a:off x="9570022" y="3882241"/>
            <a:ext cx="1397431" cy="609600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8433" y="4419599"/>
            <a:ext cx="1412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38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b-dfw.xx.fbcdn.net/hphotos-frc3/t1.0-9/15037_10201589338878737_2144413120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5"/>
          <a:stretch/>
        </p:blipFill>
        <p:spPr bwMode="auto">
          <a:xfrm>
            <a:off x="13043" y="0"/>
            <a:ext cx="12969507" cy="97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</a:rPr>
              <a:t>A bigger camera platform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940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scontent-b-dfw.xx.fbcdn.net/hphotos-frc3/t1.0-9/992921_10201589352759084_12162407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798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2356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a-dfw.xx.fbcdn.net/hphotos-ash3/t1.0-9/1012725_10201589359759259_281993075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r="2782"/>
          <a:stretch/>
        </p:blipFill>
        <p:spPr bwMode="auto">
          <a:xfrm>
            <a:off x="8924" y="609599"/>
            <a:ext cx="1301545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100" y="838200"/>
            <a:ext cx="10464800" cy="2438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9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h-a.akamaihd.net/hphotos-ak-xfp1/v/t1.0-9/10405646_10205836491454897_4151134921731572420_n.jpg?oh=253d5689d7c52506386d32ee0e373862&amp;oe=554D3BBE&amp;__gda__=1435737307_b054d5ac624b6ae413dca6a53a41f9d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4"/>
          <a:stretch/>
        </p:blipFill>
        <p:spPr bwMode="auto">
          <a:xfrm>
            <a:off x="1473200" y="2438401"/>
            <a:ext cx="9981542" cy="62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 bwMode="auto">
          <a:xfrm rot="568357">
            <a:off x="7264399" y="3802128"/>
            <a:ext cx="1352924" cy="780742"/>
          </a:xfrm>
          <a:prstGeom prst="rightArrow">
            <a:avLst>
              <a:gd name="adj1" fmla="val 56493"/>
              <a:gd name="adj2" fmla="val 50000"/>
            </a:avLst>
          </a:prstGeom>
          <a:solidFill>
            <a:srgbClr val="7030A0"/>
          </a:solidFill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673600" y="4343400"/>
            <a:ext cx="3124200" cy="914400"/>
          </a:xfrm>
          <a:prstGeom prst="curvedConnector3">
            <a:avLst>
              <a:gd name="adj1" fmla="val 71521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762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6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Freeform 22"/>
          <p:cNvSpPr/>
          <p:nvPr/>
        </p:nvSpPr>
        <p:spPr bwMode="auto">
          <a:xfrm>
            <a:off x="4252259" y="2963202"/>
            <a:ext cx="4572000" cy="732919"/>
          </a:xfrm>
          <a:custGeom>
            <a:avLst/>
            <a:gdLst>
              <a:gd name="connsiteX0" fmla="*/ 0 w 4572000"/>
              <a:gd name="connsiteY0" fmla="*/ 195037 h 732919"/>
              <a:gd name="connsiteX1" fmla="*/ 2326341 w 4572000"/>
              <a:gd name="connsiteY1" fmla="*/ 20225 h 732919"/>
              <a:gd name="connsiteX2" fmla="*/ 3576917 w 4572000"/>
              <a:gd name="connsiteY2" fmla="*/ 611896 h 732919"/>
              <a:gd name="connsiteX3" fmla="*/ 4572000 w 4572000"/>
              <a:gd name="connsiteY3" fmla="*/ 732919 h 732919"/>
              <a:gd name="connsiteX4" fmla="*/ 4572000 w 4572000"/>
              <a:gd name="connsiteY4" fmla="*/ 732919 h 73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732919">
                <a:moveTo>
                  <a:pt x="0" y="195037"/>
                </a:moveTo>
                <a:cubicBezTo>
                  <a:pt x="865094" y="72892"/>
                  <a:pt x="1730188" y="-49252"/>
                  <a:pt x="2326341" y="20225"/>
                </a:cubicBezTo>
                <a:cubicBezTo>
                  <a:pt x="2922494" y="89702"/>
                  <a:pt x="3202640" y="493114"/>
                  <a:pt x="3576917" y="611896"/>
                </a:cubicBezTo>
                <a:cubicBezTo>
                  <a:pt x="3951194" y="730678"/>
                  <a:pt x="4572000" y="732919"/>
                  <a:pt x="4572000" y="732919"/>
                </a:cubicBezTo>
                <a:lnTo>
                  <a:pt x="4572000" y="732919"/>
                </a:lnTo>
              </a:path>
            </a:pathLst>
          </a:custGeom>
          <a:noFill/>
          <a:ln w="762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2565" y="2069069"/>
            <a:ext cx="90281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Lift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59812" y="5271247"/>
            <a:ext cx="234070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803799" y="3974068"/>
            <a:ext cx="1353256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Drag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130863" y="7772400"/>
            <a:ext cx="1371600" cy="144780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 rot="20569809">
            <a:off x="10200040" y="4319933"/>
            <a:ext cx="2101583" cy="1295412"/>
          </a:xfrm>
          <a:custGeom>
            <a:avLst/>
            <a:gdLst>
              <a:gd name="connsiteX0" fmla="*/ 0 w 1752600"/>
              <a:gd name="connsiteY0" fmla="*/ 647700 h 1295400"/>
              <a:gd name="connsiteX1" fmla="*/ 876300 w 1752600"/>
              <a:gd name="connsiteY1" fmla="*/ 0 h 1295400"/>
              <a:gd name="connsiteX2" fmla="*/ 1752600 w 1752600"/>
              <a:gd name="connsiteY2" fmla="*/ 647700 h 1295400"/>
              <a:gd name="connsiteX3" fmla="*/ 876300 w 1752600"/>
              <a:gd name="connsiteY3" fmla="*/ 1295400 h 1295400"/>
              <a:gd name="connsiteX4" fmla="*/ 0 w 1752600"/>
              <a:gd name="connsiteY4" fmla="*/ 647700 h 1295400"/>
              <a:gd name="connsiteX0" fmla="*/ 0 w 2101583"/>
              <a:gd name="connsiteY0" fmla="*/ 638398 h 1295412"/>
              <a:gd name="connsiteX1" fmla="*/ 1225283 w 2101583"/>
              <a:gd name="connsiteY1" fmla="*/ 6 h 1295412"/>
              <a:gd name="connsiteX2" fmla="*/ 2101583 w 2101583"/>
              <a:gd name="connsiteY2" fmla="*/ 647706 h 1295412"/>
              <a:gd name="connsiteX3" fmla="*/ 1225283 w 2101583"/>
              <a:gd name="connsiteY3" fmla="*/ 1295406 h 1295412"/>
              <a:gd name="connsiteX4" fmla="*/ 0 w 2101583"/>
              <a:gd name="connsiteY4" fmla="*/ 638398 h 12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583" h="1295412">
                <a:moveTo>
                  <a:pt x="0" y="638398"/>
                </a:moveTo>
                <a:cubicBezTo>
                  <a:pt x="0" y="280683"/>
                  <a:pt x="875019" y="-1545"/>
                  <a:pt x="1225283" y="6"/>
                </a:cubicBezTo>
                <a:cubicBezTo>
                  <a:pt x="1575547" y="1557"/>
                  <a:pt x="2101583" y="289991"/>
                  <a:pt x="2101583" y="647706"/>
                </a:cubicBezTo>
                <a:cubicBezTo>
                  <a:pt x="2101583" y="1005421"/>
                  <a:pt x="1575547" y="1296957"/>
                  <a:pt x="1225283" y="1295406"/>
                </a:cubicBezTo>
                <a:cubicBezTo>
                  <a:pt x="875019" y="1293855"/>
                  <a:pt x="0" y="996113"/>
                  <a:pt x="0" y="63839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 bwMode="auto">
          <a:xfrm flipH="1">
            <a:off x="2588063" y="5268945"/>
            <a:ext cx="7656059" cy="2503455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8575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 rot="20786876">
            <a:off x="7807145" y="2486372"/>
            <a:ext cx="2743200" cy="1478182"/>
            <a:chOff x="4978400" y="1678903"/>
            <a:chExt cx="2743200" cy="1478182"/>
          </a:xfrm>
        </p:grpSpPr>
        <p:sp>
          <p:nvSpPr>
            <p:cNvPr id="6" name="Oval 5"/>
            <p:cNvSpPr/>
            <p:nvPr/>
          </p:nvSpPr>
          <p:spPr bwMode="auto">
            <a:xfrm>
              <a:off x="4978400" y="1752600"/>
              <a:ext cx="2590800" cy="1295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035800" y="2286000"/>
              <a:ext cx="685800" cy="228600"/>
            </a:xfrm>
            <a:prstGeom prst="ellipse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2F3946">
                      <a:alpha val="84999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 rot="673364">
              <a:off x="7087994" y="1678903"/>
              <a:ext cx="609600" cy="455408"/>
            </a:xfrm>
            <a:custGeom>
              <a:avLst/>
              <a:gdLst>
                <a:gd name="connsiteX0" fmla="*/ 0 w 609600"/>
                <a:gd name="connsiteY0" fmla="*/ 63501 h 381000"/>
                <a:gd name="connsiteX1" fmla="*/ 63501 w 609600"/>
                <a:gd name="connsiteY1" fmla="*/ 0 h 381000"/>
                <a:gd name="connsiteX2" fmla="*/ 546099 w 609600"/>
                <a:gd name="connsiteY2" fmla="*/ 0 h 381000"/>
                <a:gd name="connsiteX3" fmla="*/ 609600 w 609600"/>
                <a:gd name="connsiteY3" fmla="*/ 63501 h 381000"/>
                <a:gd name="connsiteX4" fmla="*/ 609600 w 609600"/>
                <a:gd name="connsiteY4" fmla="*/ 317499 h 381000"/>
                <a:gd name="connsiteX5" fmla="*/ 546099 w 609600"/>
                <a:gd name="connsiteY5" fmla="*/ 381000 h 381000"/>
                <a:gd name="connsiteX6" fmla="*/ 63501 w 609600"/>
                <a:gd name="connsiteY6" fmla="*/ 381000 h 381000"/>
                <a:gd name="connsiteX7" fmla="*/ 0 w 609600"/>
                <a:gd name="connsiteY7" fmla="*/ 317499 h 381000"/>
                <a:gd name="connsiteX8" fmla="*/ 0 w 609600"/>
                <a:gd name="connsiteY8" fmla="*/ 63501 h 381000"/>
                <a:gd name="connsiteX0" fmla="*/ 10073 w 609600"/>
                <a:gd name="connsiteY0" fmla="*/ 114271 h 381000"/>
                <a:gd name="connsiteX1" fmla="*/ 63501 w 609600"/>
                <a:gd name="connsiteY1" fmla="*/ 0 h 381000"/>
                <a:gd name="connsiteX2" fmla="*/ 546099 w 609600"/>
                <a:gd name="connsiteY2" fmla="*/ 0 h 381000"/>
                <a:gd name="connsiteX3" fmla="*/ 609600 w 609600"/>
                <a:gd name="connsiteY3" fmla="*/ 63501 h 381000"/>
                <a:gd name="connsiteX4" fmla="*/ 609600 w 609600"/>
                <a:gd name="connsiteY4" fmla="*/ 317499 h 381000"/>
                <a:gd name="connsiteX5" fmla="*/ 546099 w 609600"/>
                <a:gd name="connsiteY5" fmla="*/ 381000 h 381000"/>
                <a:gd name="connsiteX6" fmla="*/ 63501 w 609600"/>
                <a:gd name="connsiteY6" fmla="*/ 381000 h 381000"/>
                <a:gd name="connsiteX7" fmla="*/ 0 w 609600"/>
                <a:gd name="connsiteY7" fmla="*/ 317499 h 381000"/>
                <a:gd name="connsiteX8" fmla="*/ 10073 w 609600"/>
                <a:gd name="connsiteY8" fmla="*/ 114271 h 381000"/>
                <a:gd name="connsiteX0" fmla="*/ 10073 w 609600"/>
                <a:gd name="connsiteY0" fmla="*/ 120986 h 387715"/>
                <a:gd name="connsiteX1" fmla="*/ 97346 w 609600"/>
                <a:gd name="connsiteY1" fmla="*/ 0 h 387715"/>
                <a:gd name="connsiteX2" fmla="*/ 546099 w 609600"/>
                <a:gd name="connsiteY2" fmla="*/ 6715 h 387715"/>
                <a:gd name="connsiteX3" fmla="*/ 609600 w 609600"/>
                <a:gd name="connsiteY3" fmla="*/ 70216 h 387715"/>
                <a:gd name="connsiteX4" fmla="*/ 609600 w 609600"/>
                <a:gd name="connsiteY4" fmla="*/ 324214 h 387715"/>
                <a:gd name="connsiteX5" fmla="*/ 546099 w 609600"/>
                <a:gd name="connsiteY5" fmla="*/ 387715 h 387715"/>
                <a:gd name="connsiteX6" fmla="*/ 63501 w 609600"/>
                <a:gd name="connsiteY6" fmla="*/ 387715 h 387715"/>
                <a:gd name="connsiteX7" fmla="*/ 0 w 609600"/>
                <a:gd name="connsiteY7" fmla="*/ 324214 h 387715"/>
                <a:gd name="connsiteX8" fmla="*/ 10073 w 609600"/>
                <a:gd name="connsiteY8" fmla="*/ 120986 h 387715"/>
                <a:gd name="connsiteX0" fmla="*/ 10073 w 609600"/>
                <a:gd name="connsiteY0" fmla="*/ 188679 h 455408"/>
                <a:gd name="connsiteX1" fmla="*/ 97346 w 609600"/>
                <a:gd name="connsiteY1" fmla="*/ 67693 h 455408"/>
                <a:gd name="connsiteX2" fmla="*/ 566514 w 609600"/>
                <a:gd name="connsiteY2" fmla="*/ 0 h 455408"/>
                <a:gd name="connsiteX3" fmla="*/ 609600 w 609600"/>
                <a:gd name="connsiteY3" fmla="*/ 137909 h 455408"/>
                <a:gd name="connsiteX4" fmla="*/ 609600 w 609600"/>
                <a:gd name="connsiteY4" fmla="*/ 391907 h 455408"/>
                <a:gd name="connsiteX5" fmla="*/ 546099 w 609600"/>
                <a:gd name="connsiteY5" fmla="*/ 455408 h 455408"/>
                <a:gd name="connsiteX6" fmla="*/ 63501 w 609600"/>
                <a:gd name="connsiteY6" fmla="*/ 455408 h 455408"/>
                <a:gd name="connsiteX7" fmla="*/ 0 w 609600"/>
                <a:gd name="connsiteY7" fmla="*/ 391907 h 455408"/>
                <a:gd name="connsiteX8" fmla="*/ 10073 w 609600"/>
                <a:gd name="connsiteY8" fmla="*/ 188679 h 45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455408">
                  <a:moveTo>
                    <a:pt x="10073" y="188679"/>
                  </a:moveTo>
                  <a:cubicBezTo>
                    <a:pt x="10073" y="153608"/>
                    <a:pt x="62275" y="67693"/>
                    <a:pt x="97346" y="67693"/>
                  </a:cubicBezTo>
                  <a:lnTo>
                    <a:pt x="566514" y="0"/>
                  </a:lnTo>
                  <a:cubicBezTo>
                    <a:pt x="601585" y="0"/>
                    <a:pt x="609600" y="102838"/>
                    <a:pt x="609600" y="137909"/>
                  </a:cubicBezTo>
                  <a:lnTo>
                    <a:pt x="609600" y="391907"/>
                  </a:lnTo>
                  <a:cubicBezTo>
                    <a:pt x="609600" y="426978"/>
                    <a:pt x="581170" y="455408"/>
                    <a:pt x="546099" y="455408"/>
                  </a:cubicBezTo>
                  <a:lnTo>
                    <a:pt x="63501" y="455408"/>
                  </a:lnTo>
                  <a:cubicBezTo>
                    <a:pt x="28430" y="455408"/>
                    <a:pt x="0" y="426978"/>
                    <a:pt x="0" y="391907"/>
                  </a:cubicBezTo>
                  <a:cubicBezTo>
                    <a:pt x="0" y="307241"/>
                    <a:pt x="10073" y="273345"/>
                    <a:pt x="10073" y="188679"/>
                  </a:cubicBezTo>
                  <a:close/>
                </a:path>
              </a:pathLst>
            </a:custGeom>
            <a:gradFill rotWithShape="0">
              <a:gsLst>
                <a:gs pos="0">
                  <a:srgbClr val="074EB3"/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Rounded Rectangle 7"/>
            <p:cNvSpPr/>
            <p:nvPr/>
          </p:nvSpPr>
          <p:spPr bwMode="auto">
            <a:xfrm rot="410350" flipV="1">
              <a:off x="7087054" y="2701677"/>
              <a:ext cx="609600" cy="455408"/>
            </a:xfrm>
            <a:custGeom>
              <a:avLst/>
              <a:gdLst>
                <a:gd name="connsiteX0" fmla="*/ 0 w 609600"/>
                <a:gd name="connsiteY0" fmla="*/ 63501 h 381000"/>
                <a:gd name="connsiteX1" fmla="*/ 63501 w 609600"/>
                <a:gd name="connsiteY1" fmla="*/ 0 h 381000"/>
                <a:gd name="connsiteX2" fmla="*/ 546099 w 609600"/>
                <a:gd name="connsiteY2" fmla="*/ 0 h 381000"/>
                <a:gd name="connsiteX3" fmla="*/ 609600 w 609600"/>
                <a:gd name="connsiteY3" fmla="*/ 63501 h 381000"/>
                <a:gd name="connsiteX4" fmla="*/ 609600 w 609600"/>
                <a:gd name="connsiteY4" fmla="*/ 317499 h 381000"/>
                <a:gd name="connsiteX5" fmla="*/ 546099 w 609600"/>
                <a:gd name="connsiteY5" fmla="*/ 381000 h 381000"/>
                <a:gd name="connsiteX6" fmla="*/ 63501 w 609600"/>
                <a:gd name="connsiteY6" fmla="*/ 381000 h 381000"/>
                <a:gd name="connsiteX7" fmla="*/ 0 w 609600"/>
                <a:gd name="connsiteY7" fmla="*/ 317499 h 381000"/>
                <a:gd name="connsiteX8" fmla="*/ 0 w 609600"/>
                <a:gd name="connsiteY8" fmla="*/ 63501 h 381000"/>
                <a:gd name="connsiteX0" fmla="*/ 10073 w 609600"/>
                <a:gd name="connsiteY0" fmla="*/ 114271 h 381000"/>
                <a:gd name="connsiteX1" fmla="*/ 63501 w 609600"/>
                <a:gd name="connsiteY1" fmla="*/ 0 h 381000"/>
                <a:gd name="connsiteX2" fmla="*/ 546099 w 609600"/>
                <a:gd name="connsiteY2" fmla="*/ 0 h 381000"/>
                <a:gd name="connsiteX3" fmla="*/ 609600 w 609600"/>
                <a:gd name="connsiteY3" fmla="*/ 63501 h 381000"/>
                <a:gd name="connsiteX4" fmla="*/ 609600 w 609600"/>
                <a:gd name="connsiteY4" fmla="*/ 317499 h 381000"/>
                <a:gd name="connsiteX5" fmla="*/ 546099 w 609600"/>
                <a:gd name="connsiteY5" fmla="*/ 381000 h 381000"/>
                <a:gd name="connsiteX6" fmla="*/ 63501 w 609600"/>
                <a:gd name="connsiteY6" fmla="*/ 381000 h 381000"/>
                <a:gd name="connsiteX7" fmla="*/ 0 w 609600"/>
                <a:gd name="connsiteY7" fmla="*/ 317499 h 381000"/>
                <a:gd name="connsiteX8" fmla="*/ 10073 w 609600"/>
                <a:gd name="connsiteY8" fmla="*/ 114271 h 381000"/>
                <a:gd name="connsiteX0" fmla="*/ 10073 w 609600"/>
                <a:gd name="connsiteY0" fmla="*/ 120986 h 387715"/>
                <a:gd name="connsiteX1" fmla="*/ 97346 w 609600"/>
                <a:gd name="connsiteY1" fmla="*/ 0 h 387715"/>
                <a:gd name="connsiteX2" fmla="*/ 546099 w 609600"/>
                <a:gd name="connsiteY2" fmla="*/ 6715 h 387715"/>
                <a:gd name="connsiteX3" fmla="*/ 609600 w 609600"/>
                <a:gd name="connsiteY3" fmla="*/ 70216 h 387715"/>
                <a:gd name="connsiteX4" fmla="*/ 609600 w 609600"/>
                <a:gd name="connsiteY4" fmla="*/ 324214 h 387715"/>
                <a:gd name="connsiteX5" fmla="*/ 546099 w 609600"/>
                <a:gd name="connsiteY5" fmla="*/ 387715 h 387715"/>
                <a:gd name="connsiteX6" fmla="*/ 63501 w 609600"/>
                <a:gd name="connsiteY6" fmla="*/ 387715 h 387715"/>
                <a:gd name="connsiteX7" fmla="*/ 0 w 609600"/>
                <a:gd name="connsiteY7" fmla="*/ 324214 h 387715"/>
                <a:gd name="connsiteX8" fmla="*/ 10073 w 609600"/>
                <a:gd name="connsiteY8" fmla="*/ 120986 h 387715"/>
                <a:gd name="connsiteX0" fmla="*/ 10073 w 609600"/>
                <a:gd name="connsiteY0" fmla="*/ 188679 h 455408"/>
                <a:gd name="connsiteX1" fmla="*/ 97346 w 609600"/>
                <a:gd name="connsiteY1" fmla="*/ 67693 h 455408"/>
                <a:gd name="connsiteX2" fmla="*/ 566514 w 609600"/>
                <a:gd name="connsiteY2" fmla="*/ 0 h 455408"/>
                <a:gd name="connsiteX3" fmla="*/ 609600 w 609600"/>
                <a:gd name="connsiteY3" fmla="*/ 137909 h 455408"/>
                <a:gd name="connsiteX4" fmla="*/ 609600 w 609600"/>
                <a:gd name="connsiteY4" fmla="*/ 391907 h 455408"/>
                <a:gd name="connsiteX5" fmla="*/ 546099 w 609600"/>
                <a:gd name="connsiteY5" fmla="*/ 455408 h 455408"/>
                <a:gd name="connsiteX6" fmla="*/ 63501 w 609600"/>
                <a:gd name="connsiteY6" fmla="*/ 455408 h 455408"/>
                <a:gd name="connsiteX7" fmla="*/ 0 w 609600"/>
                <a:gd name="connsiteY7" fmla="*/ 391907 h 455408"/>
                <a:gd name="connsiteX8" fmla="*/ 10073 w 609600"/>
                <a:gd name="connsiteY8" fmla="*/ 188679 h 45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455408">
                  <a:moveTo>
                    <a:pt x="10073" y="188679"/>
                  </a:moveTo>
                  <a:cubicBezTo>
                    <a:pt x="10073" y="153608"/>
                    <a:pt x="62275" y="67693"/>
                    <a:pt x="97346" y="67693"/>
                  </a:cubicBezTo>
                  <a:lnTo>
                    <a:pt x="566514" y="0"/>
                  </a:lnTo>
                  <a:cubicBezTo>
                    <a:pt x="601585" y="0"/>
                    <a:pt x="609600" y="102838"/>
                    <a:pt x="609600" y="137909"/>
                  </a:cubicBezTo>
                  <a:lnTo>
                    <a:pt x="609600" y="391907"/>
                  </a:lnTo>
                  <a:cubicBezTo>
                    <a:pt x="609600" y="426978"/>
                    <a:pt x="581170" y="455408"/>
                    <a:pt x="546099" y="455408"/>
                  </a:cubicBezTo>
                  <a:lnTo>
                    <a:pt x="63501" y="455408"/>
                  </a:lnTo>
                  <a:cubicBezTo>
                    <a:pt x="28430" y="455408"/>
                    <a:pt x="0" y="426978"/>
                    <a:pt x="0" y="391907"/>
                  </a:cubicBezTo>
                  <a:cubicBezTo>
                    <a:pt x="0" y="307241"/>
                    <a:pt x="10073" y="273345"/>
                    <a:pt x="10073" y="188679"/>
                  </a:cubicBezTo>
                  <a:close/>
                </a:path>
              </a:pathLst>
            </a:custGeom>
            <a:gradFill rotWithShape="0">
              <a:gsLst>
                <a:gs pos="0">
                  <a:srgbClr val="074EB3"/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H="1">
            <a:off x="2588063" y="3886199"/>
            <a:ext cx="6019800" cy="3886201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8575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 descr="https://fbcdn-sphotos-f-a.akamaihd.net/hphotos-ak-xpf1/v/t1.0-9/1978724_10205836484614726_6968734301525563647_n.jpg?oh=0c21184401128c43bf4d9b167b583c28&amp;oe=55506E30&amp;__gda__=1432804623_116378f5ad9f46ff0dc7ca4755e2720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7" t="14179" r="23174" b="62135"/>
          <a:stretch/>
        </p:blipFill>
        <p:spPr bwMode="auto">
          <a:xfrm rot="21147729">
            <a:off x="4963757" y="1456712"/>
            <a:ext cx="2233785" cy="21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 flipH="1">
            <a:off x="2588063" y="3216702"/>
            <a:ext cx="3380938" cy="4555698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28575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139926" y="457200"/>
            <a:ext cx="219002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Aerostat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1633" y="1184786"/>
            <a:ext cx="153279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Blimp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259215" y="5847201"/>
            <a:ext cx="198323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Balloon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9512" y="1923450"/>
            <a:ext cx="40642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</a:rPr>
              <a:t>50+ MPH</a:t>
            </a:r>
          </a:p>
          <a:p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</a:rPr>
              <a:t>Wind stable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 rot="20529403">
            <a:off x="7663812" y="2818157"/>
            <a:ext cx="370999" cy="1519881"/>
          </a:xfrm>
          <a:custGeom>
            <a:avLst/>
            <a:gdLst>
              <a:gd name="connsiteX0" fmla="*/ 370999 w 370999"/>
              <a:gd name="connsiteY0" fmla="*/ 0 h 1519881"/>
              <a:gd name="connsiteX1" fmla="*/ 296 w 370999"/>
              <a:gd name="connsiteY1" fmla="*/ 741406 h 1519881"/>
              <a:gd name="connsiteX2" fmla="*/ 321572 w 370999"/>
              <a:gd name="connsiteY2" fmla="*/ 1519881 h 151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999" h="1519881">
                <a:moveTo>
                  <a:pt x="370999" y="0"/>
                </a:moveTo>
                <a:cubicBezTo>
                  <a:pt x="189766" y="244046"/>
                  <a:pt x="8534" y="488093"/>
                  <a:pt x="296" y="741406"/>
                </a:cubicBezTo>
                <a:cubicBezTo>
                  <a:pt x="-7942" y="994719"/>
                  <a:pt x="156815" y="1257300"/>
                  <a:pt x="321572" y="1519881"/>
                </a:cubicBezTo>
              </a:path>
            </a:pathLst>
          </a:custGeom>
          <a:noFill/>
          <a:ln w="76200" cap="flat" cmpd="sng" algn="ctr">
            <a:solidFill>
              <a:srgbClr val="FFFF00">
                <a:alpha val="84999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2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800B3"/>
      </a:accent1>
      <a:accent2>
        <a:srgbClr val="333399"/>
      </a:accent2>
      <a:accent3>
        <a:srgbClr val="AAAAAA"/>
      </a:accent3>
      <a:accent4>
        <a:srgbClr val="DADADA"/>
      </a:accent4>
      <a:accent5>
        <a:srgbClr val="BEAAD6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</TotalTime>
  <Pages>0</Pages>
  <Words>499</Words>
  <Characters>0</Characters>
  <Application>Microsoft Office PowerPoint</Application>
  <PresentationFormat>Custom</PresentationFormat>
  <Lines>0</Lines>
  <Paragraphs>175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Gill Sans</vt:lpstr>
      <vt:lpstr>Wingdings</vt:lpstr>
      <vt:lpstr>ヒラギノ角ゴ ProN W3</vt:lpstr>
      <vt:lpstr>Title &amp; Subtitle</vt:lpstr>
      <vt:lpstr>Title &amp; Bullets</vt:lpstr>
      <vt:lpstr>PowerPoint Presentation</vt:lpstr>
      <vt:lpstr>High Altitude NASA-Styled Research by Undergraduates </vt:lpstr>
      <vt:lpstr>Overview</vt:lpstr>
      <vt:lpstr>What is HARBOR?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Don’t Need a Bigger Boat</vt:lpstr>
      <vt:lpstr>Our Aerostat</vt:lpstr>
      <vt:lpstr>PowerPoint Presentation</vt:lpstr>
      <vt:lpstr>Aerostat Goals</vt:lpstr>
      <vt:lpstr>Sensor Suite</vt:lpstr>
      <vt:lpstr>PowerPoint Presentation</vt:lpstr>
      <vt:lpstr>The Main Sensor Array</vt:lpstr>
      <vt:lpstr>Gas Prep &amp; PM2.5</vt:lpstr>
      <vt:lpstr>The Atmosniffer</vt:lpstr>
      <vt:lpstr>Gotta Get It There</vt:lpstr>
      <vt:lpstr>Storage for Deployment</vt:lpstr>
      <vt:lpstr>First Flight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Launch Locations</vt:lpstr>
      <vt:lpstr>PowerPoint Presentation</vt:lpstr>
      <vt:lpstr>A typical High Altitude Flight</vt:lpstr>
      <vt:lpstr>Typical Mission</vt:lpstr>
      <vt:lpstr>PowerPoint Presentation</vt:lpstr>
      <vt:lpstr>Telemetry radios are now in foam</vt:lpstr>
      <vt:lpstr>Close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GammaScout</vt:lpstr>
      <vt:lpstr>MSA Data</vt:lpstr>
      <vt:lpstr>MSA Acceleration Data</vt:lpstr>
      <vt:lpstr>Test Chamber</vt:lpstr>
      <vt:lpstr>Test Chamber</vt:lpstr>
      <vt:lpstr>Ozonesonde</vt:lpstr>
      <vt:lpstr>PowerPoint Presentation</vt:lpstr>
      <vt:lpstr>PowerPoint Presentation</vt:lpstr>
      <vt:lpstr>Live Tracking</vt:lpstr>
      <vt:lpstr>HiSAM</vt:lpstr>
      <vt:lpstr>PowerPoint Presentation</vt:lpstr>
      <vt:lpstr>Fun on the Salt Flats</vt:lpstr>
      <vt:lpstr>PowerPoint Presentation</vt:lpstr>
      <vt:lpstr>A bigger camera platform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HARBOR Comm Guide</dc:title>
  <dc:creator>John</dc:creator>
  <cp:lastModifiedBy>John Sohl</cp:lastModifiedBy>
  <cp:revision>130</cp:revision>
  <dcterms:modified xsi:type="dcterms:W3CDTF">2015-02-10T19:59:21Z</dcterms:modified>
</cp:coreProperties>
</file>